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  <p:sldMasterId id="2147483689" r:id="rId2"/>
  </p:sldMasterIdLst>
  <p:notesMasterIdLst>
    <p:notesMasterId r:id="rId21"/>
  </p:notesMasterIdLst>
  <p:sldIdLst>
    <p:sldId id="349" r:id="rId3"/>
    <p:sldId id="350" r:id="rId4"/>
    <p:sldId id="364" r:id="rId5"/>
    <p:sldId id="351" r:id="rId6"/>
    <p:sldId id="366" r:id="rId7"/>
    <p:sldId id="352" r:id="rId8"/>
    <p:sldId id="353" r:id="rId9"/>
    <p:sldId id="354" r:id="rId10"/>
    <p:sldId id="356" r:id="rId11"/>
    <p:sldId id="357" r:id="rId12"/>
    <p:sldId id="358" r:id="rId13"/>
    <p:sldId id="359" r:id="rId14"/>
    <p:sldId id="362" r:id="rId15"/>
    <p:sldId id="360" r:id="rId16"/>
    <p:sldId id="342" r:id="rId17"/>
    <p:sldId id="345" r:id="rId18"/>
    <p:sldId id="344" r:id="rId19"/>
    <p:sldId id="346" r:id="rId20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676" autoAdjust="0"/>
    <p:restoredTop sz="94737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932F49-E0F5-4653-B0DB-9E9606B82A01}" type="datetimeFigureOut">
              <a:rPr lang="ar-EG"/>
              <a:pPr>
                <a:defRPr/>
              </a:pPr>
              <a:t>24/06/1443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1B029E-43E0-497D-89F4-B97ECBE7C52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DFE1-2860-4D31-AF58-B5565F25325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FE48-04DC-49CE-A19D-16687BF4BA6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B648-F727-4612-BF17-B89B7B92B0A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7145-10A4-436E-9443-A17AD2BBFB8B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EG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80F58-60E4-4029-BED3-499A11BCA2C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71A4D-F17D-465D-9951-342C82A52E02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FF4E-0554-4C45-99F6-9481080CE583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CE92-5078-476B-B0C4-2814DF7761D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E9D3-A34B-4956-B704-2721501FE9F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C09C-2F13-4AB3-835D-820ABC14DBA6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8DCA6-60EC-4B85-A14C-B9DA19D002D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3EC2-FAD7-4F30-8763-FA92DE70A176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001FD-0C26-44DB-A1FE-167FE4FEEA95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CE5D-A3B5-4B9E-A160-AA442397EC75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5E52-20D3-407B-889E-5DE0AE633A0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99D6-C1A5-4A6F-A0CD-DE4DF1E53FD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03249-EBEB-4FCB-BEE5-445D28B8386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D781-259D-4BCB-8B7A-19305D8A631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5812-BA30-44FA-8922-1AD94F30642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4618-A0F8-48F0-85CA-A4CCA1C194D5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9B95-CC7F-43F4-B58A-C5A02E63A63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2414E4-7173-4FBF-86D0-CA03E2D53A0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hf sldNum="0"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26 شوال 1431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EG"/>
              <a:t>الدروس العملية لمقرر اسس الحشرات الاقتصادية               اعداد  د/ محمود عباس علي  المعيد بقسم وقاية النبات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BC4361-FDA8-4810-BD1A-51A00A0DC972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3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rgbClr val="0070C0"/>
                </a:solidFill>
              </a:rPr>
              <a:t>التشريح الخارجي في الحشرات :-</a:t>
            </a:r>
          </a:p>
          <a:p>
            <a:r>
              <a:rPr lang="ar-IQ" sz="2000" dirty="0" err="1" smtClean="0"/>
              <a:t>ان</a:t>
            </a:r>
            <a:r>
              <a:rPr lang="ar-IQ" sz="2000" dirty="0" smtClean="0"/>
              <a:t> جدار جسم الحشرة يمثل الهيكل الخارجي لها والذي يوفر الحماية الداخلية </a:t>
            </a:r>
            <a:r>
              <a:rPr lang="ar-IQ" sz="2000" dirty="0" err="1" smtClean="0"/>
              <a:t>لاجهزة</a:t>
            </a:r>
            <a:r>
              <a:rPr lang="ar-IQ" sz="2000" dirty="0" smtClean="0"/>
              <a:t> الجسم من المؤثرات الخارجية ويقلل من تبخر الماء ويسند العضلات </a:t>
            </a:r>
            <a:r>
              <a:rPr lang="ar-IQ" sz="2000" dirty="0" err="1" smtClean="0"/>
              <a:t>اذ</a:t>
            </a:r>
            <a:r>
              <a:rPr lang="ar-IQ" sz="2000" dirty="0" smtClean="0"/>
              <a:t> يتركب جدار الجسم من طبقة خارجية تدعى </a:t>
            </a:r>
            <a:r>
              <a:rPr lang="ar-IQ" sz="2000" dirty="0" err="1" smtClean="0"/>
              <a:t>الكيوتكل</a:t>
            </a:r>
            <a:r>
              <a:rPr lang="ar-IQ" sz="2000" dirty="0" smtClean="0"/>
              <a:t> والمتكون أساسا من مادة </a:t>
            </a:r>
            <a:r>
              <a:rPr lang="ar-IQ" sz="2000" dirty="0" err="1" smtClean="0"/>
              <a:t>الكايتين</a:t>
            </a:r>
            <a:r>
              <a:rPr lang="ar-IQ" sz="2000" dirty="0" smtClean="0"/>
              <a:t> حيث يعطيه الصلابة , يتكون هذا الجدار من صفائح </a:t>
            </a:r>
            <a:r>
              <a:rPr lang="ar-IQ" sz="2000" dirty="0" err="1" smtClean="0"/>
              <a:t>كايتينية</a:t>
            </a:r>
            <a:r>
              <a:rPr lang="ar-IQ" sz="2000" dirty="0" smtClean="0"/>
              <a:t> تسمى </a:t>
            </a:r>
            <a:r>
              <a:rPr lang="en-US" sz="2000" dirty="0" err="1" smtClean="0"/>
              <a:t>Sclerites</a:t>
            </a:r>
            <a:r>
              <a:rPr lang="ar-IQ" sz="2000" dirty="0" smtClean="0"/>
              <a:t> تلتحم </a:t>
            </a:r>
            <a:r>
              <a:rPr lang="ar-IQ" sz="2000" dirty="0" err="1" smtClean="0"/>
              <a:t>هذة</a:t>
            </a:r>
            <a:r>
              <a:rPr lang="ar-IQ" sz="2000" dirty="0" smtClean="0"/>
              <a:t> الصفائح مع بعضها البعض لتكون </a:t>
            </a:r>
            <a:r>
              <a:rPr lang="ar-IQ" sz="2000" dirty="0" err="1" smtClean="0"/>
              <a:t>الدروز</a:t>
            </a:r>
            <a:r>
              <a:rPr lang="ar-IQ" sz="2000" dirty="0" smtClean="0"/>
              <a:t> </a:t>
            </a:r>
            <a:r>
              <a:rPr lang="ar-IQ" sz="2000" dirty="0" err="1" smtClean="0"/>
              <a:t>أوالخطوط</a:t>
            </a:r>
            <a:r>
              <a:rPr lang="ar-IQ" sz="2000" dirty="0" smtClean="0"/>
              <a:t> التي تسمى </a:t>
            </a:r>
            <a:r>
              <a:rPr lang="en-US" sz="2000" dirty="0" smtClean="0"/>
              <a:t>Sutures</a:t>
            </a:r>
            <a:r>
              <a:rPr lang="ar-IQ" sz="2000" dirty="0" smtClean="0"/>
              <a:t> وقد تكون هذه الصفائح مرتبة بعد عملية الانسلاخ .</a:t>
            </a:r>
          </a:p>
          <a:p>
            <a:r>
              <a:rPr lang="ar-IQ" sz="2000" dirty="0" err="1" smtClean="0"/>
              <a:t>ان</a:t>
            </a:r>
            <a:r>
              <a:rPr lang="ar-IQ" sz="2000" dirty="0" smtClean="0"/>
              <a:t> جدار جسم الحشرة يتكون من ثلاث مناطق :-</a:t>
            </a:r>
          </a:p>
          <a:p>
            <a:r>
              <a:rPr lang="ar-IQ" sz="2000" dirty="0" smtClean="0"/>
              <a:t>1</a:t>
            </a:r>
            <a:r>
              <a:rPr lang="ar-IQ" sz="2000" dirty="0" smtClean="0">
                <a:solidFill>
                  <a:srgbClr val="00B050"/>
                </a:solidFill>
              </a:rPr>
              <a:t>- منطقة </a:t>
            </a:r>
            <a:r>
              <a:rPr lang="ar-IQ" sz="2000" dirty="0" err="1" smtClean="0">
                <a:solidFill>
                  <a:srgbClr val="00B050"/>
                </a:solidFill>
              </a:rPr>
              <a:t>الراس</a:t>
            </a:r>
            <a:r>
              <a:rPr lang="ar-IQ" sz="2000" dirty="0" smtClean="0">
                <a:solidFill>
                  <a:srgbClr val="00B050"/>
                </a:solidFill>
              </a:rPr>
              <a:t>:- </a:t>
            </a:r>
            <a:r>
              <a:rPr lang="en-US" sz="2000" dirty="0" smtClean="0">
                <a:solidFill>
                  <a:srgbClr val="00B050"/>
                </a:solidFill>
              </a:rPr>
              <a:t>Head</a:t>
            </a:r>
          </a:p>
          <a:p>
            <a:r>
              <a:rPr lang="ar-IQ" sz="2000" dirty="0" smtClean="0"/>
              <a:t>الذي يحمل العيون المركبة وزوج من قرون </a:t>
            </a:r>
            <a:r>
              <a:rPr lang="ar-IQ" sz="2000" dirty="0" err="1" smtClean="0"/>
              <a:t>الاستشعاروأجزاء</a:t>
            </a:r>
            <a:r>
              <a:rPr lang="ar-IQ" sz="2000" dirty="0" smtClean="0"/>
              <a:t> الفم والعيون البسيطة .</a:t>
            </a:r>
          </a:p>
          <a:p>
            <a:r>
              <a:rPr lang="ar-IQ" sz="2000" dirty="0" smtClean="0"/>
              <a:t>2</a:t>
            </a:r>
            <a:r>
              <a:rPr lang="ar-IQ" sz="2000" dirty="0" smtClean="0">
                <a:solidFill>
                  <a:srgbClr val="00B050"/>
                </a:solidFill>
              </a:rPr>
              <a:t>- منطقة الصدر</a:t>
            </a:r>
            <a:r>
              <a:rPr lang="en-US" sz="2000" dirty="0" smtClean="0">
                <a:solidFill>
                  <a:srgbClr val="00B050"/>
                </a:solidFill>
              </a:rPr>
              <a:t>Thorax -:</a:t>
            </a:r>
            <a:endParaRPr lang="ar-IQ" sz="2000" dirty="0" smtClean="0">
              <a:solidFill>
                <a:srgbClr val="00B050"/>
              </a:solidFill>
            </a:endParaRPr>
          </a:p>
          <a:p>
            <a:r>
              <a:rPr lang="ar-IQ" sz="2000" dirty="0" smtClean="0"/>
              <a:t>وهي تمثل منطقة الحركة في الحشرات لاحتواها </a:t>
            </a:r>
            <a:r>
              <a:rPr lang="ar-IQ" sz="2000" dirty="0" err="1" smtClean="0"/>
              <a:t>الارجل</a:t>
            </a:r>
            <a:r>
              <a:rPr lang="ar-IQ" sz="2000" dirty="0" smtClean="0"/>
              <a:t> </a:t>
            </a:r>
            <a:r>
              <a:rPr lang="ar-IQ" sz="2000" dirty="0" err="1" smtClean="0"/>
              <a:t>والاجنحة</a:t>
            </a:r>
            <a:r>
              <a:rPr lang="ar-IQ" sz="2000" dirty="0" smtClean="0"/>
              <a:t> وتقسم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ثلاث مناطق :-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rgbClr val="0070C0"/>
                </a:solidFill>
              </a:rPr>
              <a:t>2- أجزاء الفم اللاعقة :-</a:t>
            </a:r>
            <a:r>
              <a:rPr lang="en-US" sz="2400" dirty="0" smtClean="0">
                <a:solidFill>
                  <a:srgbClr val="0070C0"/>
                </a:solidFill>
              </a:rPr>
              <a:t>    Lapping Mouth parts </a:t>
            </a:r>
            <a:endParaRPr lang="ar-IQ" sz="2400" dirty="0" smtClean="0">
              <a:solidFill>
                <a:srgbClr val="0070C0"/>
              </a:solidFill>
            </a:endParaRPr>
          </a:p>
          <a:p>
            <a:r>
              <a:rPr lang="ar-IQ" sz="2000" dirty="0" smtClean="0"/>
              <a:t>كما في الذباب المنزلي </a:t>
            </a:r>
            <a:r>
              <a:rPr lang="ar-IQ" sz="2000" dirty="0" err="1" smtClean="0"/>
              <a:t>اذ</a:t>
            </a:r>
            <a:r>
              <a:rPr lang="ar-IQ" sz="2000" dirty="0" smtClean="0"/>
              <a:t> يتكون الفم من خرطوم متدلي تحت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وذو نهاية منتفخة وهو متخصص لتناول الغذاء السائل . يتكون هذا الخرطوم من الجزاء التالية :-</a:t>
            </a:r>
          </a:p>
          <a:p>
            <a:r>
              <a:rPr lang="ar-IQ" sz="2000" dirty="0" smtClean="0"/>
              <a:t>1- </a:t>
            </a:r>
            <a:r>
              <a:rPr lang="en-US" sz="2000" dirty="0" smtClean="0"/>
              <a:t>Rostrum</a:t>
            </a:r>
            <a:r>
              <a:rPr lang="ar-IQ" sz="2000" dirty="0" smtClean="0"/>
              <a:t> </a:t>
            </a:r>
            <a:r>
              <a:rPr lang="ar-IQ" sz="2000" dirty="0" err="1" smtClean="0"/>
              <a:t>أوالبوز</a:t>
            </a:r>
            <a:r>
              <a:rPr lang="ar-IQ" sz="2000" dirty="0" smtClean="0"/>
              <a:t>:- </a:t>
            </a:r>
            <a:r>
              <a:rPr lang="ar-IQ" sz="2000" dirty="0" err="1" smtClean="0"/>
              <a:t>وهوجزء</a:t>
            </a:r>
            <a:r>
              <a:rPr lang="ar-IQ" sz="2000" dirty="0" smtClean="0"/>
              <a:t> مخروطي الشكل ويمثل قاعدة الخرطوم ويحمل الملمس الفكي الذي يتكون من حلقة واحدة فقط . يمثل </a:t>
            </a:r>
            <a:r>
              <a:rPr lang="ar-IQ" sz="2000" dirty="0" err="1" smtClean="0"/>
              <a:t>البوز</a:t>
            </a:r>
            <a:r>
              <a:rPr lang="ar-IQ" sz="2000" dirty="0" smtClean="0"/>
              <a:t> الفكين السفليين أما الفكان العلويان فهما مفقودان .</a:t>
            </a:r>
          </a:p>
          <a:p>
            <a:r>
              <a:rPr lang="ar-IQ" sz="2000" dirty="0" smtClean="0"/>
              <a:t>2- </a:t>
            </a:r>
            <a:r>
              <a:rPr lang="en-US" sz="2000" dirty="0" smtClean="0"/>
              <a:t> </a:t>
            </a:r>
            <a:r>
              <a:rPr lang="en-US" sz="2000" dirty="0" err="1" smtClean="0"/>
              <a:t>Haustellum</a:t>
            </a:r>
            <a:r>
              <a:rPr lang="ar-IQ" sz="2000" dirty="0" err="1" smtClean="0"/>
              <a:t>أوالممص</a:t>
            </a:r>
            <a:r>
              <a:rPr lang="ar-IQ" sz="2000" dirty="0" smtClean="0"/>
              <a:t> :- </a:t>
            </a:r>
            <a:r>
              <a:rPr lang="ar-IQ" sz="2000" dirty="0" err="1" smtClean="0"/>
              <a:t>وهوالجزء</a:t>
            </a:r>
            <a:r>
              <a:rPr lang="ar-IQ" sz="2000" dirty="0" smtClean="0"/>
              <a:t> الوسطي من الخرطوم والذي ينطبق على </a:t>
            </a:r>
            <a:r>
              <a:rPr lang="ar-IQ" sz="2000" dirty="0" err="1" smtClean="0"/>
              <a:t>البوز</a:t>
            </a:r>
            <a:r>
              <a:rPr lang="ar-IQ" sz="2000" dirty="0" smtClean="0"/>
              <a:t> في حالة عدم الاستعمال </a:t>
            </a:r>
            <a:r>
              <a:rPr lang="ar-IQ" sz="2000" dirty="0" err="1" smtClean="0"/>
              <a:t>وهويمثل</a:t>
            </a:r>
            <a:r>
              <a:rPr lang="ar-IQ" sz="2000" dirty="0" smtClean="0"/>
              <a:t> الشفة العليا والشفة السفلى .</a:t>
            </a:r>
          </a:p>
          <a:p>
            <a:r>
              <a:rPr lang="ar-IQ" sz="2000" dirty="0" smtClean="0"/>
              <a:t>3- </a:t>
            </a:r>
            <a:r>
              <a:rPr lang="en-US" sz="2000" dirty="0" err="1" smtClean="0"/>
              <a:t>Labellae</a:t>
            </a:r>
            <a:r>
              <a:rPr lang="ar-IQ" sz="2000" dirty="0" smtClean="0"/>
              <a:t> </a:t>
            </a:r>
            <a:r>
              <a:rPr lang="ar-IQ" sz="2000" dirty="0" err="1" smtClean="0"/>
              <a:t>أوالشفيتان</a:t>
            </a:r>
            <a:r>
              <a:rPr lang="ar-IQ" sz="2000" dirty="0" smtClean="0"/>
              <a:t> :- عبارة عن فصيين غشائيين تمتد على سطوحهما مجموعة من </a:t>
            </a:r>
            <a:r>
              <a:rPr lang="ar-IQ" sz="2000" dirty="0" err="1" smtClean="0"/>
              <a:t>الانابيب</a:t>
            </a:r>
            <a:r>
              <a:rPr lang="ar-IQ" sz="2000" dirty="0" smtClean="0"/>
              <a:t> الرقيقة </a:t>
            </a:r>
            <a:r>
              <a:rPr lang="ar-IQ" sz="2000" dirty="0" err="1" smtClean="0"/>
              <a:t>المقواة</a:t>
            </a:r>
            <a:r>
              <a:rPr lang="ar-IQ" sz="2000" dirty="0" smtClean="0"/>
              <a:t> داخليا بطبقة من الصفائح </a:t>
            </a:r>
            <a:r>
              <a:rPr lang="ar-IQ" sz="2000" dirty="0" err="1" smtClean="0"/>
              <a:t>الكايتينية</a:t>
            </a:r>
            <a:r>
              <a:rPr lang="ar-IQ" sz="2000" dirty="0" smtClean="0"/>
              <a:t> غير كاملة الاستدارة تتجمع هذه </a:t>
            </a:r>
            <a:r>
              <a:rPr lang="ar-IQ" sz="2000" dirty="0" err="1" smtClean="0"/>
              <a:t>الانابيب</a:t>
            </a:r>
            <a:r>
              <a:rPr lang="ar-IQ" sz="2000" dirty="0" smtClean="0"/>
              <a:t> لكي تصب في قصبة واحدة فقط تفتح كمثيلتها من الفص </a:t>
            </a:r>
            <a:r>
              <a:rPr lang="ar-IQ" sz="2000" dirty="0" err="1" smtClean="0"/>
              <a:t>الاخر</a:t>
            </a:r>
            <a:r>
              <a:rPr lang="ar-IQ" sz="2000" dirty="0" smtClean="0"/>
              <a:t>. هذه </a:t>
            </a:r>
            <a:r>
              <a:rPr lang="ar-IQ" sz="2000" dirty="0" err="1" smtClean="0"/>
              <a:t>الانابيب</a:t>
            </a:r>
            <a:r>
              <a:rPr lang="ar-IQ" sz="2000" dirty="0" smtClean="0"/>
              <a:t> تشبه القصبات الهوائية لذا تسمى بالقصبات الهوائية الكاذبة </a:t>
            </a:r>
            <a:r>
              <a:rPr lang="en-US" sz="2000" dirty="0" smtClean="0"/>
              <a:t>Pseudo trachea</a:t>
            </a:r>
            <a:r>
              <a:rPr lang="ar-IQ" sz="2000" dirty="0" smtClean="0"/>
              <a:t> , فتحة الفم تحيط </a:t>
            </a:r>
            <a:r>
              <a:rPr lang="ar-IQ" sz="2000" dirty="0" err="1" smtClean="0"/>
              <a:t>بها</a:t>
            </a:r>
            <a:r>
              <a:rPr lang="ar-IQ" sz="2000" dirty="0" smtClean="0"/>
              <a:t> صفيحة </a:t>
            </a:r>
            <a:r>
              <a:rPr lang="ar-IQ" sz="2000" dirty="0" err="1" smtClean="0"/>
              <a:t>كايتينية</a:t>
            </a:r>
            <a:r>
              <a:rPr lang="ar-IQ" sz="2000" dirty="0" smtClean="0"/>
              <a:t> واسعة تسمى بالصفيحة القرصية .</a:t>
            </a:r>
          </a:p>
          <a:p>
            <a:endParaRPr lang="en-US" sz="20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أجزاء الفم اللاعقة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602831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rgbClr val="0070C0"/>
                </a:solidFill>
              </a:rPr>
              <a:t>3- أجزاء الفم القارضة اللاعقة </a:t>
            </a:r>
            <a:r>
              <a:rPr lang="en-US" sz="2400" dirty="0" smtClean="0">
                <a:solidFill>
                  <a:srgbClr val="0070C0"/>
                </a:solidFill>
              </a:rPr>
              <a:t> Chewing- Lapping Mouth parts </a:t>
            </a:r>
            <a:r>
              <a:rPr lang="ar-IQ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ar-IQ" sz="2000" dirty="0" smtClean="0"/>
              <a:t>كما في نحل العسل</a:t>
            </a:r>
          </a:p>
          <a:p>
            <a:r>
              <a:rPr lang="ar-IQ" sz="2000" dirty="0" smtClean="0"/>
              <a:t>1-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العليا :- عبارة عن صفيحة ضيقة ومستعرضة تقع تحت الدرقة .</a:t>
            </a:r>
          </a:p>
          <a:p>
            <a:r>
              <a:rPr lang="ar-IQ" sz="2000" dirty="0" smtClean="0"/>
              <a:t>2- الفكان العلويان :- كل فك عبارة عن صفيحة عريضة من </a:t>
            </a:r>
            <a:r>
              <a:rPr lang="ar-IQ" sz="2000" dirty="0" err="1" smtClean="0"/>
              <a:t>الاطراف</a:t>
            </a:r>
            <a:r>
              <a:rPr lang="ar-IQ" sz="2000" dirty="0" smtClean="0"/>
              <a:t> ضيقة من الوسط .</a:t>
            </a:r>
          </a:p>
          <a:p>
            <a:r>
              <a:rPr lang="ar-IQ" sz="2000" dirty="0" smtClean="0"/>
              <a:t>3- الفكان السفليان :- كل فك يتكون من </a:t>
            </a:r>
            <a:r>
              <a:rPr lang="ar-IQ" sz="2000" dirty="0" err="1" smtClean="0"/>
              <a:t>الاجزاء</a:t>
            </a:r>
            <a:r>
              <a:rPr lang="ar-IQ" sz="2000" dirty="0" smtClean="0"/>
              <a:t> التالية :-</a:t>
            </a:r>
          </a:p>
          <a:p>
            <a:r>
              <a:rPr lang="ar-IQ" sz="2000" dirty="0" smtClean="0"/>
              <a:t>أ- الوصلة </a:t>
            </a:r>
            <a:r>
              <a:rPr lang="en-US" sz="2000" dirty="0" err="1" smtClean="0"/>
              <a:t>Cardo</a:t>
            </a:r>
            <a:r>
              <a:rPr lang="ar-IQ" sz="2000" dirty="0" smtClean="0"/>
              <a:t> :- هي صفيحة أسطوانية الشكل تشبه الصولجان .</a:t>
            </a:r>
          </a:p>
          <a:p>
            <a:r>
              <a:rPr lang="ar-IQ" sz="2000" dirty="0" smtClean="0"/>
              <a:t>ب- الساق</a:t>
            </a:r>
            <a:r>
              <a:rPr lang="en-US" sz="2000" dirty="0" err="1" smtClean="0"/>
              <a:t>Stipes</a:t>
            </a:r>
            <a:r>
              <a:rPr lang="en-US" sz="2000" dirty="0" smtClean="0"/>
              <a:t> </a:t>
            </a:r>
            <a:r>
              <a:rPr lang="ar-IQ" sz="2000" dirty="0" smtClean="0"/>
              <a:t> :- هي العقلة الثانية للفك السفلي والذي يحمل تركيب </a:t>
            </a:r>
            <a:r>
              <a:rPr lang="ar-IQ" sz="2000" dirty="0" err="1" smtClean="0"/>
              <a:t>اللاسينيا</a:t>
            </a:r>
            <a:r>
              <a:rPr lang="ar-IQ" sz="2000" dirty="0" smtClean="0"/>
              <a:t> </a:t>
            </a:r>
          </a:p>
          <a:p>
            <a:r>
              <a:rPr lang="ar-IQ" sz="2000" dirty="0" err="1" smtClean="0"/>
              <a:t>واللاسينيا</a:t>
            </a:r>
            <a:r>
              <a:rPr lang="ar-IQ" sz="2000" dirty="0" smtClean="0"/>
              <a:t> هي فص غشائي يساعد على تكوين القناة الهضمية أثناء تناول الغذاء .</a:t>
            </a:r>
          </a:p>
          <a:p>
            <a:r>
              <a:rPr lang="ar-IQ" sz="2000" dirty="0" smtClean="0"/>
              <a:t>ج- تحت القلنسوة :- </a:t>
            </a:r>
            <a:r>
              <a:rPr lang="en-US" sz="2000" dirty="0" smtClean="0"/>
              <a:t>Sub-</a:t>
            </a:r>
            <a:r>
              <a:rPr lang="en-US" sz="2000" dirty="0" err="1" smtClean="0"/>
              <a:t>Galea</a:t>
            </a:r>
            <a:endParaRPr lang="ar-IQ" sz="2000" dirty="0" smtClean="0"/>
          </a:p>
          <a:p>
            <a:r>
              <a:rPr lang="ar-IQ" sz="2000" dirty="0" smtClean="0"/>
              <a:t>وهو تركيب مثلث الشكل يقع تحت الساق .</a:t>
            </a:r>
          </a:p>
          <a:p>
            <a:r>
              <a:rPr lang="ar-IQ" sz="2000" dirty="0" smtClean="0"/>
              <a:t>د- القلنسوة </a:t>
            </a:r>
            <a:r>
              <a:rPr lang="en-US" sz="2000" dirty="0" err="1" smtClean="0"/>
              <a:t>Galea</a:t>
            </a:r>
            <a:r>
              <a:rPr lang="ar-IQ" sz="2000" dirty="0" smtClean="0"/>
              <a:t> وهي العقلة </a:t>
            </a:r>
            <a:r>
              <a:rPr lang="ar-IQ" sz="2000" dirty="0" err="1" smtClean="0"/>
              <a:t>الاخيرة</a:t>
            </a:r>
            <a:r>
              <a:rPr lang="ar-IQ" sz="2000" dirty="0" smtClean="0"/>
              <a:t> من عقل الفك السفلي يحمل الساق ملمس فكي يتكون من حلقتين .</a:t>
            </a:r>
          </a:p>
          <a:p>
            <a:endParaRPr lang="ar-IQ" sz="2000" dirty="0" smtClean="0"/>
          </a:p>
          <a:p>
            <a:pPr>
              <a:buNone/>
            </a:pP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/>
          <a:lstStyle/>
          <a:p>
            <a:r>
              <a:rPr lang="ar-IQ" sz="2400" dirty="0" smtClean="0"/>
              <a:t>4- </a:t>
            </a:r>
            <a:r>
              <a:rPr lang="ar-IQ" sz="2400" dirty="0" err="1" smtClean="0"/>
              <a:t>الشفه</a:t>
            </a:r>
            <a:r>
              <a:rPr lang="ar-IQ" sz="2400" dirty="0" smtClean="0"/>
              <a:t> السفلى :- تتكون من تركيب يعمل على اتصال الفكين السفليين </a:t>
            </a:r>
            <a:r>
              <a:rPr lang="ar-IQ" sz="2400" dirty="0" err="1" smtClean="0"/>
              <a:t>بالشفى</a:t>
            </a:r>
            <a:r>
              <a:rPr lang="ar-IQ" sz="2400" dirty="0" smtClean="0"/>
              <a:t> السفلى يسمى</a:t>
            </a:r>
            <a:r>
              <a:rPr lang="en-US" sz="2400" dirty="0" smtClean="0"/>
              <a:t>    </a:t>
            </a:r>
            <a:r>
              <a:rPr lang="en-US" sz="2400" dirty="0" err="1" smtClean="0"/>
              <a:t>Lorum</a:t>
            </a:r>
            <a:r>
              <a:rPr lang="en-US" sz="2400" dirty="0" smtClean="0"/>
              <a:t> </a:t>
            </a:r>
            <a:r>
              <a:rPr lang="ar-IQ" sz="2400" dirty="0" smtClean="0"/>
              <a:t>يلي هذا التركيب شكل مثلث يمثل مؤخرة الذقن يليه تركيب مستطيل الشكل يمثل مقدم الذقن , يحمل الطرف النهائي لمقدم الذقن تركيب يسمى </a:t>
            </a:r>
            <a:r>
              <a:rPr lang="en-US" sz="2400" dirty="0" err="1" smtClean="0"/>
              <a:t>Ligula</a:t>
            </a:r>
            <a:r>
              <a:rPr lang="ar-IQ" sz="2400" dirty="0" smtClean="0"/>
              <a:t> </a:t>
            </a:r>
            <a:r>
              <a:rPr lang="ar-IQ" sz="2400" dirty="0" err="1" smtClean="0"/>
              <a:t>وهوناتج</a:t>
            </a:r>
            <a:r>
              <a:rPr lang="ar-IQ" sz="2400" dirty="0" smtClean="0"/>
              <a:t> من اتحاد </a:t>
            </a:r>
            <a:r>
              <a:rPr lang="ar-IQ" sz="2400" dirty="0" err="1" smtClean="0"/>
              <a:t>الجالوستين</a:t>
            </a:r>
            <a:r>
              <a:rPr lang="ar-IQ" sz="2400" dirty="0" smtClean="0"/>
              <a:t> </a:t>
            </a:r>
            <a:r>
              <a:rPr lang="en-US" sz="2400" dirty="0" err="1" smtClean="0"/>
              <a:t>glossae</a:t>
            </a:r>
            <a:r>
              <a:rPr lang="en-US" sz="2400" dirty="0" smtClean="0"/>
              <a:t> </a:t>
            </a:r>
            <a:r>
              <a:rPr lang="ar-IQ" sz="2400" dirty="0" smtClean="0"/>
              <a:t> ويقع على جانبي</a:t>
            </a:r>
            <a:r>
              <a:rPr lang="en-US" sz="2400" dirty="0" smtClean="0"/>
              <a:t> </a:t>
            </a:r>
            <a:r>
              <a:rPr lang="en-US" sz="2400" dirty="0" err="1" smtClean="0"/>
              <a:t>Ligula</a:t>
            </a:r>
            <a:r>
              <a:rPr lang="en-US" sz="2400" dirty="0" smtClean="0"/>
              <a:t> </a:t>
            </a:r>
            <a:r>
              <a:rPr lang="ar-IQ" sz="2400" dirty="0" smtClean="0"/>
              <a:t> تركيب </a:t>
            </a:r>
            <a:r>
              <a:rPr lang="en-US" sz="2400" dirty="0" err="1" smtClean="0"/>
              <a:t>Paraglossae</a:t>
            </a:r>
            <a:r>
              <a:rPr lang="ar-IQ" sz="2400" dirty="0" smtClean="0"/>
              <a:t> والتي تنتهي </a:t>
            </a:r>
            <a:r>
              <a:rPr lang="ar-IQ" sz="2400" dirty="0" err="1" smtClean="0"/>
              <a:t>باخدود</a:t>
            </a:r>
            <a:r>
              <a:rPr lang="ar-IQ" sz="2400" dirty="0" smtClean="0"/>
              <a:t> طولي والذي يحمل في نهايته الملمسان الشفويان والذي يتكون كل ملمس من </a:t>
            </a:r>
            <a:r>
              <a:rPr lang="ar-IQ" sz="2400" dirty="0" err="1" smtClean="0"/>
              <a:t>اربع</a:t>
            </a:r>
            <a:r>
              <a:rPr lang="ar-IQ" sz="2400" dirty="0" smtClean="0"/>
              <a:t> حلقات فقط .</a:t>
            </a:r>
            <a:endParaRPr lang="ar-IQ" sz="2400" dirty="0"/>
          </a:p>
        </p:txBody>
      </p:sp>
      <p:pic>
        <p:nvPicPr>
          <p:cNvPr id="4" name="Picture 4" descr="نتيجة بحث الصور عن شغالة نحل العس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876"/>
            <a:ext cx="2614612" cy="1659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اجزاء الفم القارضة اللاعقة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94292" y="1600200"/>
            <a:ext cx="415541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ar-IQ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أجزاء الفم الماصة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Sucking </a:t>
            </a:r>
            <a:r>
              <a:rPr lang="en-US" sz="2400" dirty="0" smtClean="0">
                <a:solidFill>
                  <a:srgbClr val="0070C0"/>
                </a:solidFill>
              </a:rPr>
              <a:t>Mouth parts</a:t>
            </a:r>
            <a:r>
              <a:rPr lang="ar-IQ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IQ" sz="2000" dirty="0" smtClean="0"/>
              <a:t>كما في </a:t>
            </a:r>
            <a:r>
              <a:rPr lang="ar-IQ" sz="2000" dirty="0" err="1" smtClean="0"/>
              <a:t>ابي</a:t>
            </a:r>
            <a:r>
              <a:rPr lang="ar-IQ" sz="2000" dirty="0" smtClean="0"/>
              <a:t> دقيق </a:t>
            </a:r>
            <a:r>
              <a:rPr lang="ar-IQ" sz="2000" dirty="0" err="1" smtClean="0"/>
              <a:t>اوراق</a:t>
            </a:r>
            <a:r>
              <a:rPr lang="ar-IQ" sz="2000" dirty="0" smtClean="0"/>
              <a:t> </a:t>
            </a:r>
            <a:r>
              <a:rPr lang="ar-IQ" sz="2000" dirty="0" err="1" smtClean="0"/>
              <a:t>السدر</a:t>
            </a:r>
            <a:r>
              <a:rPr lang="ar-IQ" sz="2000" dirty="0" smtClean="0"/>
              <a:t>. وتتكون من </a:t>
            </a:r>
            <a:r>
              <a:rPr lang="ar-IQ" sz="2000" dirty="0" err="1" smtClean="0"/>
              <a:t>الاجزاء</a:t>
            </a:r>
            <a:r>
              <a:rPr lang="ar-IQ" sz="2000" dirty="0" smtClean="0"/>
              <a:t> التالية :-</a:t>
            </a:r>
            <a:endParaRPr lang="en-US" sz="2000" dirty="0" smtClean="0"/>
          </a:p>
          <a:p>
            <a:r>
              <a:rPr lang="ar-IQ" sz="2000" dirty="0" smtClean="0"/>
              <a:t>1-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العليا مختزلة جدا </a:t>
            </a:r>
            <a:r>
              <a:rPr lang="ar-IQ" sz="2000" dirty="0" err="1" smtClean="0"/>
              <a:t>او</a:t>
            </a:r>
            <a:r>
              <a:rPr lang="ar-IQ" sz="2000" dirty="0" smtClean="0"/>
              <a:t> مستعرضه .</a:t>
            </a:r>
            <a:endParaRPr lang="en-US" sz="2000" dirty="0" smtClean="0"/>
          </a:p>
          <a:p>
            <a:r>
              <a:rPr lang="ar-IQ" sz="2000" dirty="0" smtClean="0"/>
              <a:t>2-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السفلى مختزلة </a:t>
            </a:r>
            <a:r>
              <a:rPr lang="ar-IQ" sz="2000" dirty="0" err="1" smtClean="0"/>
              <a:t>ايضا</a:t>
            </a:r>
            <a:r>
              <a:rPr lang="ar-IQ" sz="2000" dirty="0" smtClean="0"/>
              <a:t> </a:t>
            </a:r>
            <a:r>
              <a:rPr lang="ar-IQ" sz="2000" dirty="0" err="1" smtClean="0"/>
              <a:t>ولايظهر</a:t>
            </a:r>
            <a:r>
              <a:rPr lang="ar-IQ" sz="2000" dirty="0" smtClean="0"/>
              <a:t> منها </a:t>
            </a:r>
            <a:r>
              <a:rPr lang="ar-IQ" sz="2000" dirty="0" err="1" smtClean="0"/>
              <a:t>الا</a:t>
            </a:r>
            <a:r>
              <a:rPr lang="ar-IQ" sz="2000" dirty="0" smtClean="0"/>
              <a:t> الملمس الشفوي المتكون من </a:t>
            </a:r>
            <a:r>
              <a:rPr lang="ar-IQ" sz="2000" dirty="0" err="1" smtClean="0"/>
              <a:t>اربع</a:t>
            </a:r>
            <a:r>
              <a:rPr lang="ar-IQ" sz="2000" dirty="0" smtClean="0"/>
              <a:t> حلقات فقط .</a:t>
            </a:r>
            <a:endParaRPr lang="en-US" sz="2000" dirty="0" smtClean="0"/>
          </a:p>
          <a:p>
            <a:r>
              <a:rPr lang="ar-IQ" sz="2000" dirty="0" smtClean="0"/>
              <a:t>3- الفكان العلويان مفقودان .</a:t>
            </a:r>
            <a:endParaRPr lang="en-US" sz="2000" dirty="0" smtClean="0"/>
          </a:p>
          <a:p>
            <a:r>
              <a:rPr lang="ar-IQ" sz="2000" dirty="0" smtClean="0"/>
              <a:t>4- الفكان السفليان وهما متمثلتين بالقلنسوتين والتي تكونان بشكل خرطوم ملتوي في حالة عدم الاستعمال , تنتهي حواف كل قلنسوة </a:t>
            </a:r>
            <a:r>
              <a:rPr lang="ar-IQ" sz="2000" dirty="0" err="1" smtClean="0"/>
              <a:t>بخطاطيف</a:t>
            </a:r>
            <a:r>
              <a:rPr lang="ar-IQ" sz="2000" dirty="0" smtClean="0"/>
              <a:t> تشتبك </a:t>
            </a:r>
            <a:r>
              <a:rPr lang="ar-IQ" sz="2000" dirty="0" err="1" smtClean="0"/>
              <a:t>بها</a:t>
            </a:r>
            <a:r>
              <a:rPr lang="ar-IQ" sz="2000" dirty="0" smtClean="0"/>
              <a:t> مع القلنسوة </a:t>
            </a:r>
            <a:r>
              <a:rPr lang="ar-IQ" sz="2000" dirty="0" err="1" smtClean="0"/>
              <a:t>الاخرى</a:t>
            </a:r>
            <a:r>
              <a:rPr lang="ar-IQ" sz="2000" dirty="0" smtClean="0"/>
              <a:t> لتكوين القناة الغذائية .</a:t>
            </a:r>
            <a:endParaRPr lang="en-US" sz="2000" dirty="0" smtClean="0"/>
          </a:p>
          <a:p>
            <a:r>
              <a:rPr lang="ar-IQ" sz="2000" dirty="0" smtClean="0"/>
              <a:t>5- الملمس الفكي مضمحل . </a:t>
            </a:r>
            <a:endParaRPr lang="en-US" sz="2000" dirty="0" smtClean="0"/>
          </a:p>
          <a:p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3" descr="Thymelicus lineola antenna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5786" y="1142984"/>
            <a:ext cx="4343823" cy="31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اجزاء الفم الماص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71612"/>
            <a:ext cx="1933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786446" y="4143380"/>
            <a:ext cx="1571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أجزاء الفم الماصة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5- أجزاء الفم الثاقبة الماصة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Piercing</a:t>
            </a:r>
            <a:r>
              <a:rPr lang="en-US" sz="2400" dirty="0" smtClean="0">
                <a:solidFill>
                  <a:srgbClr val="0070C0"/>
                </a:solidFill>
              </a:rPr>
              <a:t> Mouth parts</a:t>
            </a:r>
            <a:r>
              <a:rPr lang="ar-IQ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IQ" sz="2000" dirty="0" smtClean="0"/>
              <a:t>كما في أنثى البعوض . وتتكون من </a:t>
            </a:r>
            <a:r>
              <a:rPr lang="ar-IQ" sz="2000" dirty="0" err="1" smtClean="0"/>
              <a:t>الاجزاء</a:t>
            </a:r>
            <a:r>
              <a:rPr lang="ar-IQ" sz="2000" dirty="0" smtClean="0"/>
              <a:t> التالية :-</a:t>
            </a:r>
            <a:endParaRPr lang="en-US" sz="2000" dirty="0" smtClean="0"/>
          </a:p>
          <a:p>
            <a:pPr lvl="0"/>
            <a:r>
              <a:rPr lang="ar-IQ" sz="2000" dirty="0" smtClean="0"/>
              <a:t>1-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العليا </a:t>
            </a:r>
            <a:r>
              <a:rPr lang="ar-IQ" sz="2000" dirty="0" err="1" smtClean="0"/>
              <a:t>متحورة</a:t>
            </a:r>
            <a:r>
              <a:rPr lang="ar-IQ" sz="2000" dirty="0" smtClean="0"/>
              <a:t>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رمح ابري الشكل مدبب الطرف .</a:t>
            </a:r>
            <a:endParaRPr lang="en-US" sz="2000" dirty="0" smtClean="0"/>
          </a:p>
          <a:p>
            <a:pPr lvl="0"/>
            <a:r>
              <a:rPr lang="ar-IQ" sz="2000" dirty="0" smtClean="0"/>
              <a:t>تحت البلعوم </a:t>
            </a:r>
            <a:r>
              <a:rPr lang="ar-IQ" sz="2000" dirty="0" err="1" smtClean="0"/>
              <a:t>متحور</a:t>
            </a:r>
            <a:r>
              <a:rPr lang="ar-IQ" sz="2000" dirty="0" smtClean="0"/>
              <a:t> </a:t>
            </a:r>
            <a:r>
              <a:rPr lang="ar-IQ" sz="2000" dirty="0" err="1" smtClean="0"/>
              <a:t>ايضا</a:t>
            </a:r>
            <a:r>
              <a:rPr lang="ar-IQ" sz="2000" dirty="0" smtClean="0"/>
              <a:t>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رمح ابري ويقع خلف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العليا وفي حالة انطباق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العليا وتحت البلعوم تتكون القناة الغذائية بينهما .</a:t>
            </a:r>
            <a:endParaRPr lang="en-US" sz="2000" dirty="0" smtClean="0"/>
          </a:p>
          <a:p>
            <a:pPr lvl="0"/>
            <a:r>
              <a:rPr lang="ar-IQ" sz="2000" dirty="0" smtClean="0"/>
              <a:t> الفكان العلويان </a:t>
            </a:r>
            <a:r>
              <a:rPr lang="ar-IQ" sz="2000" dirty="0" err="1" smtClean="0"/>
              <a:t>متحوريين</a:t>
            </a:r>
            <a:r>
              <a:rPr lang="ar-IQ" sz="2000" dirty="0" smtClean="0"/>
              <a:t> </a:t>
            </a:r>
            <a:r>
              <a:rPr lang="ar-IQ" sz="2000" dirty="0" err="1" smtClean="0"/>
              <a:t>ايضا</a:t>
            </a:r>
            <a:r>
              <a:rPr lang="ar-IQ" sz="2000" dirty="0" smtClean="0"/>
              <a:t>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</a:t>
            </a:r>
            <a:r>
              <a:rPr lang="ar-IQ" sz="2000" dirty="0" err="1" smtClean="0"/>
              <a:t>ابرتين</a:t>
            </a:r>
            <a:r>
              <a:rPr lang="ar-IQ" sz="2000" dirty="0" smtClean="0"/>
              <a:t> حادتين لكنهما انحف من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العليا ومن وتحت البلعوم .</a:t>
            </a:r>
            <a:endParaRPr lang="en-US" sz="2000" dirty="0" smtClean="0"/>
          </a:p>
          <a:p>
            <a:pPr lvl="0"/>
            <a:r>
              <a:rPr lang="ar-IQ" sz="2000" dirty="0" smtClean="0"/>
              <a:t>الفكان السفليان </a:t>
            </a:r>
            <a:r>
              <a:rPr lang="ar-IQ" sz="2000" dirty="0" err="1" smtClean="0"/>
              <a:t>متحورين</a:t>
            </a:r>
            <a:r>
              <a:rPr lang="ar-IQ" sz="2000" dirty="0" smtClean="0"/>
              <a:t>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</a:t>
            </a:r>
            <a:r>
              <a:rPr lang="ar-IQ" sz="2000" dirty="0" err="1" smtClean="0"/>
              <a:t>ابرتين</a:t>
            </a:r>
            <a:r>
              <a:rPr lang="ar-IQ" sz="2000" dirty="0" smtClean="0"/>
              <a:t> حادتين تشبه </a:t>
            </a:r>
            <a:r>
              <a:rPr lang="ar-IQ" sz="2000" dirty="0" err="1" smtClean="0"/>
              <a:t>الفكوك</a:t>
            </a:r>
            <a:r>
              <a:rPr lang="ar-IQ" sz="2000" dirty="0" smtClean="0"/>
              <a:t> العليا </a:t>
            </a:r>
            <a:r>
              <a:rPr lang="ar-IQ" sz="2000" dirty="0" err="1" smtClean="0"/>
              <a:t>الا</a:t>
            </a:r>
            <a:r>
              <a:rPr lang="ar-IQ" sz="2000" dirty="0" smtClean="0"/>
              <a:t> </a:t>
            </a:r>
            <a:r>
              <a:rPr lang="ar-IQ" sz="2000" dirty="0" err="1" smtClean="0"/>
              <a:t>ان</a:t>
            </a:r>
            <a:r>
              <a:rPr lang="ar-IQ" sz="2000" dirty="0" smtClean="0"/>
              <a:t> نهاية الطرف مسننة , ولكل رمح قاعدة متصلة </a:t>
            </a:r>
            <a:r>
              <a:rPr lang="ar-IQ" sz="2000" dirty="0" err="1" smtClean="0"/>
              <a:t>بالراس</a:t>
            </a:r>
            <a:r>
              <a:rPr lang="ar-IQ" sz="2000" dirty="0" smtClean="0"/>
              <a:t> بواسطة الوصلة والساق كما </a:t>
            </a:r>
            <a:r>
              <a:rPr lang="ar-IQ" sz="2000" dirty="0" err="1" smtClean="0"/>
              <a:t>ويظهرمن</a:t>
            </a:r>
            <a:r>
              <a:rPr lang="ar-IQ" sz="2000" dirty="0" smtClean="0"/>
              <a:t> الفكين السفليين ملمسان فكيان كل ملمس يتكون من </a:t>
            </a:r>
            <a:r>
              <a:rPr lang="ar-IQ" sz="2000" dirty="0" err="1" smtClean="0"/>
              <a:t>اربع</a:t>
            </a:r>
            <a:r>
              <a:rPr lang="ar-IQ" sz="2000" dirty="0" smtClean="0"/>
              <a:t> حلقات 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://www.m5zn.com/uploads/2010/11/22/photo/112210111117t78e4wbn4ctainusg7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736"/>
            <a:ext cx="3276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نتيجة بحث الصور عن البعوض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28" name="AutoShape 4" descr="نتيجة بحث الصور عن البعوض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30" name="AutoShape 6" descr="نتيجة بحث الصور عن البعوض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32" name="Picture 8" descr="نتيجة بحث الصور عن البعوض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357430"/>
            <a:ext cx="2857500" cy="1600200"/>
          </a:xfrm>
          <a:prstGeom prst="rect">
            <a:avLst/>
          </a:prstGeom>
          <a:noFill/>
        </p:spPr>
      </p:pic>
      <p:sp>
        <p:nvSpPr>
          <p:cNvPr id="9" name="مربع نص 8"/>
          <p:cNvSpPr txBox="1"/>
          <p:nvPr/>
        </p:nvSpPr>
        <p:spPr>
          <a:xfrm>
            <a:off x="4786314" y="4929198"/>
            <a:ext cx="20717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أجزاء الفم الثاقبة الماصة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r>
              <a:rPr lang="ar-IQ" sz="2000" dirty="0" smtClean="0">
                <a:solidFill>
                  <a:srgbClr val="00B0F0"/>
                </a:solidFill>
              </a:rPr>
              <a:t>أ-</a:t>
            </a:r>
            <a:r>
              <a:rPr lang="ar-IQ" sz="2000" dirty="0" smtClean="0"/>
              <a:t> الحلقة الصدرية </a:t>
            </a:r>
            <a:r>
              <a:rPr lang="ar-IQ" sz="2000" dirty="0" err="1" smtClean="0"/>
              <a:t>الامامية</a:t>
            </a:r>
            <a:r>
              <a:rPr lang="ar-IQ" sz="2000" dirty="0" smtClean="0"/>
              <a:t> :- </a:t>
            </a:r>
            <a:r>
              <a:rPr lang="en-US" sz="2000" dirty="0" err="1" smtClean="0"/>
              <a:t>Prothorax</a:t>
            </a:r>
            <a:endParaRPr lang="ar-IQ" sz="2000" dirty="0" smtClean="0"/>
          </a:p>
          <a:p>
            <a:r>
              <a:rPr lang="ar-IQ" sz="2000" dirty="0" smtClean="0"/>
              <a:t>تحمل زوج واحد من </a:t>
            </a:r>
            <a:r>
              <a:rPr lang="ar-IQ" sz="2000" dirty="0" err="1" smtClean="0"/>
              <a:t>الارجل</a:t>
            </a:r>
            <a:r>
              <a:rPr lang="ar-IQ" sz="2000" dirty="0" smtClean="0"/>
              <a:t> .</a:t>
            </a: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</a:rPr>
              <a:t>ب- </a:t>
            </a:r>
            <a:r>
              <a:rPr lang="ar-IQ" sz="2000" dirty="0" smtClean="0"/>
              <a:t>الحلقة الصدرية الوسطى :- </a:t>
            </a:r>
            <a:r>
              <a:rPr lang="en-US" sz="2000" dirty="0" err="1" smtClean="0"/>
              <a:t>Mesothorax</a:t>
            </a:r>
            <a:endParaRPr lang="ar-IQ" sz="2000" dirty="0" smtClean="0"/>
          </a:p>
          <a:p>
            <a:pPr>
              <a:buNone/>
            </a:pPr>
            <a:r>
              <a:rPr lang="ar-IQ" sz="2000" dirty="0" smtClean="0"/>
              <a:t>تحمل الزوج الثاني من </a:t>
            </a:r>
            <a:r>
              <a:rPr lang="ar-IQ" sz="2000" dirty="0" err="1" smtClean="0"/>
              <a:t>الارجل</a:t>
            </a:r>
            <a:r>
              <a:rPr lang="ar-IQ" sz="2000" dirty="0" smtClean="0"/>
              <a:t> والزوج </a:t>
            </a:r>
            <a:r>
              <a:rPr lang="ar-IQ" sz="2000" dirty="0" err="1" smtClean="0"/>
              <a:t>الاول</a:t>
            </a:r>
            <a:r>
              <a:rPr lang="ar-IQ" sz="2000" dirty="0" smtClean="0"/>
              <a:t> من </a:t>
            </a:r>
            <a:r>
              <a:rPr lang="ar-IQ" sz="2000" dirty="0" err="1" smtClean="0"/>
              <a:t>الاجنحة</a:t>
            </a:r>
            <a:r>
              <a:rPr lang="ar-IQ" sz="2000" dirty="0" smtClean="0"/>
              <a:t> .</a:t>
            </a: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</a:rPr>
              <a:t>ج-</a:t>
            </a:r>
            <a:r>
              <a:rPr lang="ar-IQ" sz="2000" dirty="0" smtClean="0"/>
              <a:t> الحلقة الصدرية الخلفية :- </a:t>
            </a:r>
            <a:r>
              <a:rPr lang="en-US" sz="2000" dirty="0" err="1" smtClean="0"/>
              <a:t>Metathorax</a:t>
            </a:r>
            <a:endParaRPr lang="ar-IQ" sz="2000" dirty="0" smtClean="0"/>
          </a:p>
          <a:p>
            <a:pPr>
              <a:buNone/>
            </a:pPr>
            <a:r>
              <a:rPr lang="ar-IQ" sz="2000" dirty="0" smtClean="0"/>
              <a:t>تحمل الزوج الثالث من </a:t>
            </a:r>
            <a:r>
              <a:rPr lang="ar-IQ" sz="2000" dirty="0" err="1" smtClean="0"/>
              <a:t>الارجل</a:t>
            </a:r>
            <a:r>
              <a:rPr lang="ar-IQ" sz="2000" dirty="0" smtClean="0"/>
              <a:t> والزوج الثاني من </a:t>
            </a:r>
            <a:r>
              <a:rPr lang="ar-IQ" sz="2000" dirty="0" err="1" smtClean="0"/>
              <a:t>الاجنحة</a:t>
            </a:r>
            <a:r>
              <a:rPr lang="ar-IQ" sz="2000" dirty="0" smtClean="0"/>
              <a:t> .</a:t>
            </a:r>
          </a:p>
          <a:p>
            <a:pPr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3- منطقة البطن :- </a:t>
            </a:r>
            <a:r>
              <a:rPr lang="en-US" sz="2000" dirty="0" smtClean="0">
                <a:solidFill>
                  <a:srgbClr val="00B050"/>
                </a:solidFill>
              </a:rPr>
              <a:t>Abdomen</a:t>
            </a:r>
            <a:endParaRPr lang="ar-IQ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IQ" sz="2000" dirty="0" smtClean="0"/>
              <a:t>وعدد حلقاتها(11) حلقة في الحشرة النموذجية وقد يحصل </a:t>
            </a:r>
            <a:r>
              <a:rPr lang="ar-IQ" sz="2000" dirty="0" err="1" smtClean="0"/>
              <a:t>أندماج</a:t>
            </a:r>
            <a:r>
              <a:rPr lang="ar-IQ" sz="2000" dirty="0" smtClean="0"/>
              <a:t> في بعضها في بعض الحشرات وتحمل في نهايتها زوج من القرون الشرجية .</a:t>
            </a:r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د.محمود\Desktop\New Folder\bee-propert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133600"/>
            <a:ext cx="87122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التركيب العام لجسم الحشرة</a:t>
            </a:r>
            <a:endParaRPr lang="ar-E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rgbClr val="00B050"/>
                </a:solidFill>
              </a:rPr>
              <a:t>1- منطقة </a:t>
            </a:r>
            <a:r>
              <a:rPr lang="ar-IQ" sz="2400" dirty="0" err="1" smtClean="0">
                <a:solidFill>
                  <a:srgbClr val="00B050"/>
                </a:solidFill>
              </a:rPr>
              <a:t>الراس</a:t>
            </a:r>
            <a:r>
              <a:rPr lang="ar-IQ" sz="2400" dirty="0" smtClean="0">
                <a:solidFill>
                  <a:srgbClr val="00B050"/>
                </a:solidFill>
              </a:rPr>
              <a:t>:- </a:t>
            </a:r>
            <a:r>
              <a:rPr lang="en-US" sz="2400" dirty="0" smtClean="0">
                <a:solidFill>
                  <a:srgbClr val="00B050"/>
                </a:solidFill>
              </a:rPr>
              <a:t> Head</a:t>
            </a:r>
            <a:r>
              <a:rPr lang="ar-IQ" sz="2000" dirty="0" smtClean="0"/>
              <a:t>يتكون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في الحشرات بصورة عامة من ست حلقات مندمجة مع بعضها البعض مكونة كبسولة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</a:t>
            </a:r>
            <a:r>
              <a:rPr lang="en-US" sz="2000" dirty="0" smtClean="0"/>
              <a:t>Head capsule</a:t>
            </a:r>
            <a:r>
              <a:rPr lang="ar-IQ" sz="2000" dirty="0" smtClean="0"/>
              <a:t> يحمل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زوج من العيون المركبة وثلاث عيون بسيطة وزوج من قرون </a:t>
            </a:r>
            <a:r>
              <a:rPr lang="ar-IQ" sz="2000" dirty="0" err="1" smtClean="0"/>
              <a:t>الاستشعارمع</a:t>
            </a:r>
            <a:r>
              <a:rPr lang="ar-IQ" sz="2000" dirty="0" smtClean="0"/>
              <a:t> أجزاء الفم .</a:t>
            </a:r>
          </a:p>
          <a:p>
            <a:r>
              <a:rPr lang="ar-IQ" sz="2000" dirty="0" smtClean="0"/>
              <a:t>يتكون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في الحشرات من قمة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</a:t>
            </a:r>
            <a:r>
              <a:rPr lang="en-US" sz="2000" dirty="0" smtClean="0"/>
              <a:t>Vertex</a:t>
            </a:r>
            <a:r>
              <a:rPr lang="ar-IQ" sz="2000" dirty="0" smtClean="0"/>
              <a:t> الذي يحوي على </a:t>
            </a:r>
            <a:r>
              <a:rPr lang="ar-IQ" sz="2000" dirty="0" err="1" smtClean="0"/>
              <a:t>الدرز</a:t>
            </a:r>
            <a:r>
              <a:rPr lang="ar-IQ" sz="2000" dirty="0" smtClean="0"/>
              <a:t> التاجي والى </a:t>
            </a:r>
            <a:r>
              <a:rPr lang="ar-IQ" sz="2000" dirty="0" err="1" smtClean="0"/>
              <a:t>الاسفل</a:t>
            </a:r>
            <a:r>
              <a:rPr lang="ar-IQ" sz="2000" dirty="0" smtClean="0"/>
              <a:t> منه على شكل حرف </a:t>
            </a:r>
            <a:r>
              <a:rPr lang="en-US" sz="2000" dirty="0" smtClean="0"/>
              <a:t>Y</a:t>
            </a:r>
            <a:r>
              <a:rPr lang="ar-IQ" sz="2000" dirty="0" smtClean="0"/>
              <a:t> مقلوب نحو </a:t>
            </a:r>
            <a:r>
              <a:rPr lang="ar-IQ" sz="2000" dirty="0" err="1" smtClean="0"/>
              <a:t>الاسفل</a:t>
            </a:r>
            <a:r>
              <a:rPr lang="ar-IQ" sz="2000" dirty="0" smtClean="0"/>
              <a:t> هم </a:t>
            </a:r>
            <a:r>
              <a:rPr lang="ar-IQ" sz="2000" dirty="0" err="1" smtClean="0"/>
              <a:t>الدرزان</a:t>
            </a:r>
            <a:r>
              <a:rPr lang="ar-IQ" sz="2000" dirty="0" smtClean="0"/>
              <a:t> </a:t>
            </a:r>
            <a:r>
              <a:rPr lang="ar-IQ" sz="2000" dirty="0" err="1" smtClean="0"/>
              <a:t>الجبهويان</a:t>
            </a:r>
            <a:r>
              <a:rPr lang="ar-IQ" sz="2000" dirty="0" smtClean="0"/>
              <a:t> مجاميع هذه </a:t>
            </a:r>
            <a:r>
              <a:rPr lang="ar-IQ" sz="2000" dirty="0" err="1" smtClean="0"/>
              <a:t>الدروزالثلاثة</a:t>
            </a:r>
            <a:r>
              <a:rPr lang="ar-IQ" sz="2000" dirty="0" smtClean="0"/>
              <a:t> المكونة لحرف </a:t>
            </a:r>
            <a:r>
              <a:rPr lang="en-US" sz="2000" dirty="0" smtClean="0"/>
              <a:t>Y</a:t>
            </a:r>
            <a:r>
              <a:rPr lang="ar-IQ" sz="2000" dirty="0" smtClean="0"/>
              <a:t> مقلوب تكون </a:t>
            </a:r>
            <a:r>
              <a:rPr lang="ar-IQ" sz="2000" dirty="0" err="1" smtClean="0"/>
              <a:t>درزيسمى</a:t>
            </a:r>
            <a:r>
              <a:rPr lang="ar-IQ" sz="2000" dirty="0" smtClean="0"/>
              <a:t> </a:t>
            </a:r>
            <a:r>
              <a:rPr lang="ar-IQ" sz="2000" dirty="0" err="1" smtClean="0"/>
              <a:t>بالدرز</a:t>
            </a:r>
            <a:r>
              <a:rPr lang="ar-IQ" sz="2000" dirty="0" smtClean="0"/>
              <a:t> </a:t>
            </a:r>
            <a:r>
              <a:rPr lang="ar-IQ" sz="2000" dirty="0" err="1" smtClean="0"/>
              <a:t>الجمجمي</a:t>
            </a:r>
            <a:r>
              <a:rPr lang="ar-IQ" sz="2000" dirty="0" smtClean="0"/>
              <a:t> وكما في رأس الجرادة .</a:t>
            </a:r>
          </a:p>
          <a:p>
            <a:endParaRPr lang="en-US" sz="2000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05800" cy="57943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sz="3000" dirty="0" smtClean="0"/>
              <a:t> </a:t>
            </a:r>
            <a:r>
              <a:rPr lang="ar-EG" sz="4400" b="1" dirty="0" smtClean="0"/>
              <a:t>الراس</a:t>
            </a:r>
            <a:endParaRPr lang="ar-EG" sz="3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14438"/>
            <a:ext cx="8097837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rgbClr val="0070C0"/>
                </a:solidFill>
              </a:rPr>
              <a:t>مكونات الرأس :-</a:t>
            </a:r>
          </a:p>
          <a:p>
            <a:r>
              <a:rPr lang="ar-IQ" sz="2000" b="1" dirty="0" smtClean="0">
                <a:solidFill>
                  <a:srgbClr val="00B0F0"/>
                </a:solidFill>
              </a:rPr>
              <a:t>العيون المركبة :- </a:t>
            </a:r>
            <a:r>
              <a:rPr lang="en-US" sz="2000" b="1" dirty="0" err="1" smtClean="0">
                <a:solidFill>
                  <a:srgbClr val="00B0F0"/>
                </a:solidFill>
              </a:rPr>
              <a:t>Compaund</a:t>
            </a:r>
            <a:r>
              <a:rPr lang="en-US" sz="2000" b="1" dirty="0" smtClean="0">
                <a:solidFill>
                  <a:srgbClr val="00B0F0"/>
                </a:solidFill>
              </a:rPr>
              <a:t> eyes</a:t>
            </a:r>
            <a:r>
              <a:rPr lang="ar-IQ" sz="2000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ar-IQ" sz="2000" dirty="0" smtClean="0"/>
              <a:t>يقع على جانبي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وتستخدم </a:t>
            </a:r>
            <a:r>
              <a:rPr lang="ar-IQ" sz="2000" dirty="0" err="1" smtClean="0"/>
              <a:t>لتمييزشكل</a:t>
            </a:r>
            <a:r>
              <a:rPr lang="ar-IQ" sz="2000" dirty="0" smtClean="0"/>
              <a:t> وحركة ومكان </a:t>
            </a:r>
            <a:r>
              <a:rPr lang="ar-IQ" sz="2000" dirty="0" err="1" smtClean="0"/>
              <a:t>الاشياء</a:t>
            </a:r>
            <a:r>
              <a:rPr lang="ar-IQ" sz="2000" dirty="0" smtClean="0"/>
              <a:t> .</a:t>
            </a:r>
          </a:p>
          <a:p>
            <a:r>
              <a:rPr lang="ar-IQ" sz="2000" dirty="0" smtClean="0"/>
              <a:t>العيون البسيطة :- </a:t>
            </a:r>
            <a:r>
              <a:rPr lang="en-US" sz="2000" dirty="0" err="1" smtClean="0"/>
              <a:t>Ocelli</a:t>
            </a:r>
            <a:r>
              <a:rPr lang="en-US" sz="2000" dirty="0" smtClean="0"/>
              <a:t> eyes</a:t>
            </a:r>
            <a:r>
              <a:rPr lang="ar-IQ" sz="2000" dirty="0" smtClean="0"/>
              <a:t> وهي نوعان :-</a:t>
            </a:r>
          </a:p>
          <a:p>
            <a:r>
              <a:rPr lang="ar-IQ" sz="2000" dirty="0" smtClean="0">
                <a:solidFill>
                  <a:srgbClr val="00B0F0"/>
                </a:solidFill>
              </a:rPr>
              <a:t>أ- </a:t>
            </a:r>
            <a:r>
              <a:rPr lang="ar-EG" sz="2000" b="1" dirty="0" smtClean="0">
                <a:solidFill>
                  <a:srgbClr val="00B0F0"/>
                </a:solidFill>
              </a:rPr>
              <a:t>العي</a:t>
            </a:r>
            <a:r>
              <a:rPr lang="ar-IQ" sz="2000" b="1" dirty="0" smtClean="0">
                <a:solidFill>
                  <a:srgbClr val="00B0F0"/>
                </a:solidFill>
              </a:rPr>
              <a:t>ون</a:t>
            </a:r>
            <a:r>
              <a:rPr lang="ar-EG" sz="2000" b="1" dirty="0" smtClean="0">
                <a:solidFill>
                  <a:srgbClr val="00B0F0"/>
                </a:solidFill>
              </a:rPr>
              <a:t> البسيطة الظهرية </a:t>
            </a:r>
            <a:r>
              <a:rPr lang="en-US" sz="2000" b="1" dirty="0" smtClean="0">
                <a:solidFill>
                  <a:srgbClr val="00B0F0"/>
                </a:solidFill>
              </a:rPr>
              <a:t>Dorsal </a:t>
            </a:r>
            <a:r>
              <a:rPr lang="en-US" sz="2000" b="1" dirty="0" err="1" smtClean="0">
                <a:solidFill>
                  <a:srgbClr val="00B0F0"/>
                </a:solidFill>
              </a:rPr>
              <a:t>Ocelli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ar-EG" sz="2000" dirty="0" smtClean="0"/>
              <a:t>وتوجد في الحشرات الكاملة والحوريات</a:t>
            </a:r>
            <a:r>
              <a:rPr lang="ar-IQ" sz="2000" dirty="0" smtClean="0"/>
              <a:t> تقع</a:t>
            </a:r>
            <a:r>
              <a:rPr lang="ar-EG" sz="2000" dirty="0" smtClean="0"/>
              <a:t> </a:t>
            </a:r>
            <a:r>
              <a:rPr lang="ar-IQ" sz="2000" dirty="0" smtClean="0"/>
              <a:t>في قمة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أو </a:t>
            </a:r>
            <a:r>
              <a:rPr lang="ar-EG" sz="2000" dirty="0" smtClean="0"/>
              <a:t>في منطقة </a:t>
            </a:r>
            <a:r>
              <a:rPr lang="ar-EG" sz="2000" dirty="0" err="1" smtClean="0"/>
              <a:t>الجبهه</a:t>
            </a:r>
            <a:r>
              <a:rPr lang="ar-EG" sz="2000" dirty="0" smtClean="0"/>
              <a:t> وعددها ثلاثة </a:t>
            </a:r>
            <a:r>
              <a:rPr lang="ar-IQ" sz="2000" dirty="0" smtClean="0"/>
              <a:t>على</a:t>
            </a:r>
            <a:r>
              <a:rPr lang="ar-EG" sz="2000" dirty="0" smtClean="0"/>
              <a:t> شكل مثلث </a:t>
            </a:r>
            <a:r>
              <a:rPr lang="ar-IQ" sz="2000" dirty="0" smtClean="0"/>
              <a:t>ذو </a:t>
            </a:r>
            <a:r>
              <a:rPr lang="ar-EG" sz="2000" dirty="0" smtClean="0"/>
              <a:t>قاعد</a:t>
            </a:r>
            <a:r>
              <a:rPr lang="ar-IQ" sz="2000" dirty="0" smtClean="0"/>
              <a:t>ة</a:t>
            </a:r>
            <a:r>
              <a:rPr lang="ar-EG" sz="2000" dirty="0" smtClean="0"/>
              <a:t> </a:t>
            </a:r>
            <a:r>
              <a:rPr lang="ar-IQ" sz="2000" dirty="0" smtClean="0"/>
              <a:t>نحو</a:t>
            </a:r>
            <a:r>
              <a:rPr lang="ar-EG" sz="2000" dirty="0" smtClean="0"/>
              <a:t> </a:t>
            </a:r>
            <a:r>
              <a:rPr lang="ar-IQ" sz="2000" dirty="0" err="1" smtClean="0"/>
              <a:t>الاعلى</a:t>
            </a:r>
            <a:r>
              <a:rPr lang="ar-IQ" sz="2000" dirty="0" smtClean="0"/>
              <a:t> .</a:t>
            </a:r>
          </a:p>
          <a:p>
            <a:r>
              <a:rPr lang="ar-IQ" sz="2000" b="1" dirty="0" smtClean="0">
                <a:solidFill>
                  <a:srgbClr val="00B0F0"/>
                </a:solidFill>
              </a:rPr>
              <a:t>ب-</a:t>
            </a:r>
            <a:r>
              <a:rPr lang="ar-EG" sz="2000" b="1" dirty="0" smtClean="0">
                <a:solidFill>
                  <a:srgbClr val="00B0F0"/>
                </a:solidFill>
              </a:rPr>
              <a:t>العي</a:t>
            </a:r>
            <a:r>
              <a:rPr lang="ar-IQ" sz="2000" b="1" dirty="0" smtClean="0">
                <a:solidFill>
                  <a:srgbClr val="00B0F0"/>
                </a:solidFill>
              </a:rPr>
              <a:t>ون</a:t>
            </a:r>
            <a:r>
              <a:rPr lang="ar-EG" sz="2000" b="1" dirty="0" smtClean="0">
                <a:solidFill>
                  <a:srgbClr val="00B0F0"/>
                </a:solidFill>
              </a:rPr>
              <a:t> البسيطة الجانبية  </a:t>
            </a:r>
            <a:r>
              <a:rPr lang="en-US" sz="2000" b="1" dirty="0" smtClean="0">
                <a:solidFill>
                  <a:srgbClr val="00B0F0"/>
                </a:solidFill>
              </a:rPr>
              <a:t> Lateral </a:t>
            </a:r>
            <a:r>
              <a:rPr lang="en-US" sz="2000" b="1" dirty="0" err="1" smtClean="0">
                <a:solidFill>
                  <a:srgbClr val="00B0F0"/>
                </a:solidFill>
              </a:rPr>
              <a:t>Ocelli</a:t>
            </a:r>
            <a:r>
              <a:rPr lang="en-US" sz="2000" b="1" dirty="0" smtClean="0">
                <a:solidFill>
                  <a:srgbClr val="00B0F0"/>
                </a:solidFill>
              </a:rPr>
              <a:t> or Stemmata</a:t>
            </a:r>
            <a:endParaRPr lang="ar-IQ" sz="2000" b="1" dirty="0" smtClean="0">
              <a:solidFill>
                <a:srgbClr val="00B0F0"/>
              </a:solidFill>
            </a:endParaRPr>
          </a:p>
          <a:p>
            <a:r>
              <a:rPr lang="ar-IQ" sz="2000" dirty="0" smtClean="0"/>
              <a:t>وهي من نوع وحيدة العدسة وتوجد في اليرقات وتقع على جانبي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في </a:t>
            </a:r>
            <a:r>
              <a:rPr lang="ar-IQ" sz="2000" dirty="0" err="1" smtClean="0"/>
              <a:t>اماكن</a:t>
            </a:r>
            <a:r>
              <a:rPr lang="ar-IQ" sz="2000" dirty="0" smtClean="0"/>
              <a:t> مماثلة لاماكن العيون المركبة .</a:t>
            </a:r>
          </a:p>
          <a:p>
            <a:r>
              <a:rPr lang="ar-IQ" sz="2000" dirty="0" smtClean="0"/>
              <a:t>فائدة العيون البسيطة </a:t>
            </a:r>
            <a:r>
              <a:rPr lang="ar-IQ" sz="2000" dirty="0" err="1" smtClean="0"/>
              <a:t>التمييزبين</a:t>
            </a:r>
            <a:r>
              <a:rPr lang="ar-IQ" sz="2000" dirty="0" smtClean="0"/>
              <a:t> الضوء والظلام .</a:t>
            </a:r>
          </a:p>
          <a:p>
            <a:endParaRPr lang="ar-IQ" sz="2000" dirty="0" smtClean="0"/>
          </a:p>
          <a:p>
            <a:endParaRPr lang="ar-EG" sz="2000" dirty="0" smtClean="0"/>
          </a:p>
          <a:p>
            <a:endParaRPr lang="ar-IQ" sz="2000" dirty="0" smtClean="0"/>
          </a:p>
          <a:p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rgbClr val="0070C0"/>
                </a:solidFill>
              </a:rPr>
              <a:t>أجزاء الفم </a:t>
            </a:r>
            <a:r>
              <a:rPr lang="ar-IQ" sz="2400" dirty="0" err="1" smtClean="0">
                <a:solidFill>
                  <a:srgbClr val="0070C0"/>
                </a:solidFill>
              </a:rPr>
              <a:t>وتحوراتها</a:t>
            </a:r>
            <a:r>
              <a:rPr lang="ar-IQ" sz="2400" dirty="0" smtClean="0">
                <a:solidFill>
                  <a:srgbClr val="0070C0"/>
                </a:solidFill>
              </a:rPr>
              <a:t> :-</a:t>
            </a:r>
          </a:p>
          <a:p>
            <a:r>
              <a:rPr lang="ar-IQ" sz="2000" dirty="0" smtClean="0"/>
              <a:t>تتركب أجزاء الفم في الحشرات الكاملة من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العليا </a:t>
            </a:r>
            <a:r>
              <a:rPr lang="ar-IQ" sz="2000" dirty="0" err="1" smtClean="0"/>
              <a:t>والشفه</a:t>
            </a:r>
            <a:r>
              <a:rPr lang="ar-IQ" sz="2000" dirty="0" smtClean="0"/>
              <a:t> السفلى وزوج من </a:t>
            </a:r>
            <a:r>
              <a:rPr lang="ar-IQ" sz="2000" dirty="0" err="1" smtClean="0"/>
              <a:t>الفكوك</a:t>
            </a:r>
            <a:r>
              <a:rPr lang="ar-IQ" sz="2000" dirty="0" smtClean="0"/>
              <a:t> العليا وزوج من </a:t>
            </a:r>
            <a:r>
              <a:rPr lang="ar-IQ" sz="2000" dirty="0" err="1" smtClean="0"/>
              <a:t>الفكوك</a:t>
            </a:r>
            <a:r>
              <a:rPr lang="ar-IQ" sz="2000" dirty="0" smtClean="0"/>
              <a:t> السفلى لكن تحدث بعض </a:t>
            </a:r>
            <a:r>
              <a:rPr lang="ar-IQ" sz="2000" dirty="0" err="1" smtClean="0"/>
              <a:t>التحورات</a:t>
            </a:r>
            <a:r>
              <a:rPr lang="ar-IQ" sz="2000" dirty="0" smtClean="0"/>
              <a:t> وهي </a:t>
            </a:r>
            <a:r>
              <a:rPr lang="ar-IQ" sz="2000" dirty="0" err="1" smtClean="0"/>
              <a:t>كالاتي</a:t>
            </a:r>
            <a:r>
              <a:rPr lang="ar-IQ" sz="2000" dirty="0" smtClean="0"/>
              <a:t> :-  </a:t>
            </a:r>
          </a:p>
          <a:p>
            <a:r>
              <a:rPr lang="ar-IQ" sz="2000" dirty="0" smtClean="0">
                <a:solidFill>
                  <a:srgbClr val="0070C0"/>
                </a:solidFill>
              </a:rPr>
              <a:t>1</a:t>
            </a:r>
            <a:r>
              <a:rPr lang="ar-IQ" sz="2000" b="1" dirty="0" smtClean="0">
                <a:solidFill>
                  <a:srgbClr val="00B050"/>
                </a:solidFill>
              </a:rPr>
              <a:t>- </a:t>
            </a:r>
            <a:r>
              <a:rPr lang="ar-IQ" sz="2000" b="1" dirty="0" smtClean="0">
                <a:solidFill>
                  <a:srgbClr val="0070C0"/>
                </a:solidFill>
              </a:rPr>
              <a:t>أجزاء الفم القارضة :- </a:t>
            </a:r>
            <a:r>
              <a:rPr lang="en-US" sz="2000" dirty="0" smtClean="0">
                <a:solidFill>
                  <a:srgbClr val="0070C0"/>
                </a:solidFill>
              </a:rPr>
              <a:t>chewing (</a:t>
            </a:r>
            <a:r>
              <a:rPr lang="en-US" sz="2000" dirty="0" err="1" smtClean="0">
                <a:solidFill>
                  <a:srgbClr val="0070C0"/>
                </a:solidFill>
              </a:rPr>
              <a:t>Bitting</a:t>
            </a:r>
            <a:r>
              <a:rPr lang="en-US" sz="2000" dirty="0" smtClean="0">
                <a:solidFill>
                  <a:srgbClr val="0070C0"/>
                </a:solidFill>
              </a:rPr>
              <a:t>) Mouth parts</a:t>
            </a:r>
            <a:r>
              <a:rPr lang="ar-IQ" sz="2000" dirty="0" smtClean="0"/>
              <a:t> كما في الجراد </a:t>
            </a:r>
            <a:r>
              <a:rPr lang="ar-IQ" sz="2000" dirty="0" err="1" smtClean="0"/>
              <a:t>والصرصر</a:t>
            </a:r>
            <a:endParaRPr lang="ar-IQ" sz="2000" dirty="0" smtClean="0"/>
          </a:p>
          <a:p>
            <a:r>
              <a:rPr lang="ar-IQ" sz="2000" dirty="0" smtClean="0"/>
              <a:t>وهي تتكون من :-</a:t>
            </a:r>
          </a:p>
          <a:p>
            <a:r>
              <a:rPr lang="ar-IQ" sz="2000" dirty="0" smtClean="0">
                <a:solidFill>
                  <a:srgbClr val="00B0F0"/>
                </a:solidFill>
              </a:rPr>
              <a:t>أ- </a:t>
            </a:r>
            <a:r>
              <a:rPr lang="ar-IQ" sz="2000" dirty="0" err="1" smtClean="0">
                <a:solidFill>
                  <a:srgbClr val="00B0F0"/>
                </a:solidFill>
              </a:rPr>
              <a:t>الشفه</a:t>
            </a:r>
            <a:r>
              <a:rPr lang="ar-IQ" sz="2000" dirty="0" smtClean="0">
                <a:solidFill>
                  <a:srgbClr val="00B0F0"/>
                </a:solidFill>
              </a:rPr>
              <a:t> العليا :- </a:t>
            </a:r>
            <a:r>
              <a:rPr lang="en-US" sz="2000" dirty="0" smtClean="0">
                <a:solidFill>
                  <a:srgbClr val="00B0F0"/>
                </a:solidFill>
              </a:rPr>
              <a:t>Labrum</a:t>
            </a:r>
            <a:r>
              <a:rPr lang="ar-IQ" sz="2000" dirty="0" smtClean="0">
                <a:solidFill>
                  <a:srgbClr val="00B0F0"/>
                </a:solidFill>
              </a:rPr>
              <a:t> </a:t>
            </a:r>
            <a:r>
              <a:rPr lang="ar-IQ" sz="2000" dirty="0" smtClean="0"/>
              <a:t>وهو تركيب يتكون من قطعة واحدة فقط .</a:t>
            </a:r>
          </a:p>
          <a:p>
            <a:r>
              <a:rPr lang="ar-IQ" sz="2000" dirty="0" smtClean="0">
                <a:solidFill>
                  <a:srgbClr val="00B0F0"/>
                </a:solidFill>
              </a:rPr>
              <a:t>ب- </a:t>
            </a:r>
            <a:r>
              <a:rPr lang="ar-IQ" sz="2000" dirty="0" err="1" smtClean="0">
                <a:solidFill>
                  <a:srgbClr val="00B0F0"/>
                </a:solidFill>
              </a:rPr>
              <a:t>الشفه</a:t>
            </a:r>
            <a:r>
              <a:rPr lang="ar-IQ" sz="2000" dirty="0" smtClean="0">
                <a:solidFill>
                  <a:srgbClr val="00B0F0"/>
                </a:solidFill>
              </a:rPr>
              <a:t> السفلى </a:t>
            </a:r>
            <a:r>
              <a:rPr lang="en-US" sz="2000" dirty="0" smtClean="0">
                <a:solidFill>
                  <a:srgbClr val="00B0F0"/>
                </a:solidFill>
              </a:rPr>
              <a:t>Labium</a:t>
            </a:r>
            <a:r>
              <a:rPr lang="ar-IQ" sz="2000" dirty="0" smtClean="0">
                <a:solidFill>
                  <a:srgbClr val="00B0F0"/>
                </a:solidFill>
              </a:rPr>
              <a:t> </a:t>
            </a:r>
            <a:r>
              <a:rPr lang="ar-IQ" sz="2000" dirty="0" smtClean="0"/>
              <a:t>وتتكون من قطعتان تسمى القاعدية منها مؤخرة الذقن </a:t>
            </a:r>
            <a:r>
              <a:rPr lang="ar-IQ" sz="2000" dirty="0" err="1" smtClean="0"/>
              <a:t>أومؤخرة</a:t>
            </a:r>
            <a:r>
              <a:rPr lang="ar-IQ" sz="2000" dirty="0" smtClean="0"/>
              <a:t> </a:t>
            </a:r>
            <a:r>
              <a:rPr lang="ar-IQ" sz="2000" dirty="0" err="1" smtClean="0"/>
              <a:t>الشفه</a:t>
            </a:r>
            <a:r>
              <a:rPr lang="ar-IQ" sz="2000" dirty="0" smtClean="0"/>
              <a:t> السفلى ويسمى الجزء الطرفي بمقدم الذقن ويفصل مقدم الذقن عن مؤخرة الذقن </a:t>
            </a:r>
            <a:r>
              <a:rPr lang="ar-IQ" sz="2000" dirty="0" err="1" smtClean="0"/>
              <a:t>الدرز</a:t>
            </a:r>
            <a:r>
              <a:rPr lang="ar-IQ" sz="2000" dirty="0" smtClean="0"/>
              <a:t> الشفوي .</a:t>
            </a:r>
          </a:p>
          <a:p>
            <a:r>
              <a:rPr lang="ar-IQ" sz="2000" dirty="0" smtClean="0"/>
              <a:t>تتكون مؤخرة الذقن من صفيحتين القاعدية التي تتصل بعلبة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تكون ذات شكل مربع يسمى تحت الذقن , </a:t>
            </a:r>
            <a:r>
              <a:rPr lang="ar-IQ" sz="2000" dirty="0" err="1" smtClean="0"/>
              <a:t>اما</a:t>
            </a:r>
            <a:r>
              <a:rPr lang="ar-IQ" sz="2000" dirty="0" smtClean="0"/>
              <a:t> الطرفية فتمثل الذقن .</a:t>
            </a:r>
          </a:p>
          <a:p>
            <a:r>
              <a:rPr lang="ar-IQ" sz="2000" dirty="0" smtClean="0"/>
              <a:t>يحمل مقدم الذقن الملمسان الشفويان ويتكون كل ملمس من </a:t>
            </a:r>
            <a:r>
              <a:rPr lang="ar-IQ" sz="2000" dirty="0" err="1" smtClean="0"/>
              <a:t>اربع</a:t>
            </a:r>
            <a:r>
              <a:rPr lang="ar-IQ" sz="2000" dirty="0" smtClean="0"/>
              <a:t> حلقات وتحمل على حامل الملمس الشفوي ويحمل بين الحاملان الشفويان زوجين من الفصوص تسمى الخارجية </a:t>
            </a:r>
            <a:r>
              <a:rPr lang="ar-IQ" sz="2000" dirty="0" err="1" smtClean="0"/>
              <a:t>بالباراكلوسا</a:t>
            </a:r>
            <a:r>
              <a:rPr lang="ar-IQ" sz="2000" dirty="0" smtClean="0"/>
              <a:t> </a:t>
            </a:r>
            <a:r>
              <a:rPr lang="en-US" sz="2000" dirty="0" err="1" smtClean="0"/>
              <a:t>paraglossae</a:t>
            </a:r>
            <a:r>
              <a:rPr lang="ar-IQ" sz="2000" dirty="0" smtClean="0"/>
              <a:t> ويسمى الداخلية </a:t>
            </a:r>
            <a:r>
              <a:rPr lang="ar-IQ" sz="2000" dirty="0" err="1" smtClean="0"/>
              <a:t>بالكلوسا</a:t>
            </a:r>
            <a:r>
              <a:rPr lang="ar-IQ" sz="2000" dirty="0" smtClean="0"/>
              <a:t> </a:t>
            </a:r>
            <a:r>
              <a:rPr lang="en-US" sz="2000" dirty="0" err="1" smtClean="0"/>
              <a:t>glossae</a:t>
            </a:r>
            <a:r>
              <a:rPr lang="ar-IQ" sz="2000" dirty="0" smtClean="0"/>
              <a:t> .</a:t>
            </a:r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r>
              <a:rPr lang="ar-IQ" sz="2400" dirty="0" smtClean="0">
                <a:solidFill>
                  <a:srgbClr val="0070C0"/>
                </a:solidFill>
              </a:rPr>
              <a:t>تركيب اللسان :- </a:t>
            </a:r>
            <a:r>
              <a:rPr lang="en-US" sz="2400" dirty="0" err="1" smtClean="0">
                <a:solidFill>
                  <a:srgbClr val="0070C0"/>
                </a:solidFill>
              </a:rPr>
              <a:t>Hypopharynx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ar-IQ" sz="2000" dirty="0" smtClean="0"/>
              <a:t>أو تسمى زائدة تحت البلعوم , يوجد على السطح الداخلي </a:t>
            </a:r>
            <a:r>
              <a:rPr lang="ar-IQ" sz="2000" dirty="0" err="1" smtClean="0"/>
              <a:t>للشفه</a:t>
            </a:r>
            <a:r>
              <a:rPr lang="ar-IQ" sz="2000" dirty="0" smtClean="0"/>
              <a:t> السفلى بشكل زائدة لحمية تقع أسفل البلعوم وتمتد من قاعدتها القناة اللعابية .</a:t>
            </a:r>
          </a:p>
          <a:p>
            <a:r>
              <a:rPr lang="ar-IQ" sz="2000" dirty="0" smtClean="0">
                <a:solidFill>
                  <a:srgbClr val="00B0F0"/>
                </a:solidFill>
              </a:rPr>
              <a:t>ج- الفك العلوي :- </a:t>
            </a:r>
            <a:r>
              <a:rPr lang="en-US" sz="2000" dirty="0" smtClean="0">
                <a:solidFill>
                  <a:srgbClr val="00B0F0"/>
                </a:solidFill>
              </a:rPr>
              <a:t>Mandible</a:t>
            </a:r>
            <a:endParaRPr lang="ar-IQ" sz="2000" dirty="0" smtClean="0">
              <a:solidFill>
                <a:srgbClr val="00B0F0"/>
              </a:solidFill>
            </a:endParaRPr>
          </a:p>
          <a:p>
            <a:r>
              <a:rPr lang="ar-IQ" sz="2000" dirty="0" smtClean="0"/>
              <a:t>كل فك عبارة عن صفيحة صلبة مسننة من الجانب الداخلي ومتصل من </a:t>
            </a:r>
            <a:r>
              <a:rPr lang="ar-IQ" sz="2000" dirty="0" err="1" smtClean="0"/>
              <a:t>الاعلى</a:t>
            </a:r>
            <a:r>
              <a:rPr lang="ar-IQ" sz="2000" dirty="0" smtClean="0"/>
              <a:t> بقاعدته بعلبة </a:t>
            </a:r>
            <a:r>
              <a:rPr lang="ar-IQ" sz="2000" dirty="0" err="1" smtClean="0"/>
              <a:t>الراس</a:t>
            </a:r>
            <a:r>
              <a:rPr lang="ar-IQ" sz="2000" dirty="0" smtClean="0"/>
              <a:t> .</a:t>
            </a:r>
          </a:p>
          <a:p>
            <a:r>
              <a:rPr lang="ar-IQ" sz="2000" dirty="0" smtClean="0">
                <a:solidFill>
                  <a:srgbClr val="00B0F0"/>
                </a:solidFill>
              </a:rPr>
              <a:t>د- الفك السفلي :- </a:t>
            </a:r>
            <a:r>
              <a:rPr lang="en-US" sz="2000" dirty="0" smtClean="0">
                <a:solidFill>
                  <a:srgbClr val="00B0F0"/>
                </a:solidFill>
              </a:rPr>
              <a:t>Maxillae</a:t>
            </a:r>
            <a:endParaRPr lang="ar-IQ" sz="2000" dirty="0" smtClean="0">
              <a:solidFill>
                <a:srgbClr val="00B0F0"/>
              </a:solidFill>
            </a:endParaRPr>
          </a:p>
          <a:p>
            <a:r>
              <a:rPr lang="ar-IQ" sz="2000" dirty="0" smtClean="0"/>
              <a:t>يتكون من التراكيب التالية :-</a:t>
            </a:r>
          </a:p>
          <a:p>
            <a:r>
              <a:rPr lang="ar-IQ" sz="2000" dirty="0" smtClean="0"/>
              <a:t>1- الوصلة </a:t>
            </a:r>
            <a:r>
              <a:rPr lang="en-US" sz="2000" dirty="0" err="1" smtClean="0"/>
              <a:t>Cardo</a:t>
            </a:r>
            <a:r>
              <a:rPr lang="ar-IQ" sz="2000" dirty="0" smtClean="0"/>
              <a:t> :- عبارة عن قطعة قاعدية صلبة .</a:t>
            </a:r>
          </a:p>
          <a:p>
            <a:r>
              <a:rPr lang="ar-IQ" sz="2000" dirty="0" smtClean="0"/>
              <a:t>2- الساق </a:t>
            </a:r>
            <a:r>
              <a:rPr lang="en-US" sz="2000" dirty="0" smtClean="0"/>
              <a:t>-: </a:t>
            </a:r>
            <a:r>
              <a:rPr lang="en-US" sz="2000" dirty="0" err="1" smtClean="0"/>
              <a:t>Stipes</a:t>
            </a:r>
            <a:r>
              <a:rPr lang="ar-IQ" sz="2000" dirty="0" smtClean="0"/>
              <a:t> قطعة متطاولة تحمل الملمس الفكي الذي يتكون من أربع حلقات ويحمل على حامل الملمس الفكي , يوجد على الساق تركيب يسمى </a:t>
            </a:r>
            <a:r>
              <a:rPr lang="en-US" sz="2000" dirty="0" err="1" smtClean="0">
                <a:solidFill>
                  <a:srgbClr val="00B050"/>
                </a:solidFill>
              </a:rPr>
              <a:t>Lacinia</a:t>
            </a:r>
            <a:r>
              <a:rPr lang="ar-IQ" sz="2000" dirty="0" smtClean="0"/>
              <a:t> وهو تركيب مسنن يساعد الفك العلوي على طحن الطعام ويحمل شوكتين طرفيتين وعلية عدد من الشعيرات الحسية .</a:t>
            </a:r>
          </a:p>
          <a:p>
            <a:r>
              <a:rPr lang="ar-IQ" sz="2000" dirty="0" smtClean="0"/>
              <a:t>3- القلنسوة </a:t>
            </a:r>
            <a:r>
              <a:rPr lang="en-US" sz="2000" dirty="0" err="1" smtClean="0"/>
              <a:t>Galea</a:t>
            </a:r>
            <a:r>
              <a:rPr lang="ar-IQ" sz="2000" dirty="0" smtClean="0"/>
              <a:t>:- تقع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خارج </a:t>
            </a:r>
            <a:r>
              <a:rPr lang="ar-IQ" sz="2000" dirty="0" err="1" smtClean="0"/>
              <a:t>اللاسينيا</a:t>
            </a:r>
            <a:r>
              <a:rPr lang="ar-IQ" sz="2000" dirty="0" smtClean="0"/>
              <a:t> .</a:t>
            </a:r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_تخطيطي يوضح أجزاء الفم القارضة في الصرصور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8742" y="1600200"/>
            <a:ext cx="612651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1115</Words>
  <Application>Microsoft Office PowerPoint</Application>
  <PresentationFormat>عرض على الشاشة (3:4)‏</PresentationFormat>
  <Paragraphs>83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18</vt:i4>
      </vt:variant>
    </vt:vector>
  </HeadingPairs>
  <TitlesOfParts>
    <vt:vector size="20" baseType="lpstr">
      <vt:lpstr>Office Theme</vt:lpstr>
      <vt:lpstr>4_Office Theme</vt:lpstr>
      <vt:lpstr>الشريحة 1</vt:lpstr>
      <vt:lpstr>الشريحة 2</vt:lpstr>
      <vt:lpstr>التركيب العام لجسم الحشرة</vt:lpstr>
      <vt:lpstr>الشريحة 4</vt:lpstr>
      <vt:lpstr> الراس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د/محمود</dc:creator>
  <cp:lastModifiedBy>msn</cp:lastModifiedBy>
  <cp:revision>206</cp:revision>
  <dcterms:created xsi:type="dcterms:W3CDTF">2010-10-04T05:10:06Z</dcterms:created>
  <dcterms:modified xsi:type="dcterms:W3CDTF">2022-01-27T03:52:27Z</dcterms:modified>
</cp:coreProperties>
</file>